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Default Extension="wdp" ContentType="image/vnd.ms-photo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31" r:id="rId13"/>
  </p:sldMasterIdLst>
  <p:sldIdLst>
    <p:sldId id="260" r:id="rId15"/>
    <p:sldId id="259" r:id="rId16"/>
    <p:sldId id="261" r:id="rId17"/>
    <p:sldId id="264" r:id="rId18"/>
    <p:sldId id="265" r:id="rId19"/>
    <p:sldId id="266" r:id="rId20"/>
    <p:sldId id="263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62" r:id="rId31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6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Subtitle 2"/>
          <p:cNvSpPr txBox="1">
            <a:spLocks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부제목을 입력하십시오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6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4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Text Placeholder 4"/>
          <p:cNvSpPr txBox="1">
            <a:spLocks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4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Date Placeholder 6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Slide Number Placeholder 8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Date Placeholder 2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Text Placeholder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Picture Placeholder 2"/>
          <p:cNvSpPr txBox="1">
            <a:spLocks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 추가하려면 아이콘을 클릭하세요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Text Placeholder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image" Target="../media/fImage19908427741.jpeg"></Relationship><Relationship Id="rId13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hundo/AppData/Roaming/PolarisOffice/ETemp/14068_7297048/fImage19908427741.jpe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24160" y="6438265"/>
            <a:ext cx="1620520" cy="330200"/>
          </a:xfrm>
          <a:prstGeom prst="rect"/>
          <a:noFill/>
        </p:spPr>
      </p:pic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3/25/2019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466283548467.jpeg"></Relationship><Relationship Id="rId2" Type="http://schemas.microsoft.com/office/2007/relationships/hdphoto" Target="../media/OImage354142568.wdp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320857109741.jpeg"></Relationship><Relationship Id="rId3" Type="http://schemas.openxmlformats.org/officeDocument/2006/relationships/image" Target="../media/fImage1973721988467.jpeg"></Relationship><Relationship Id="rId4" Type="http://schemas.openxmlformats.org/officeDocument/2006/relationships/image" Target="../media/fImage613872006334.png"></Relationship><Relationship Id="rId5" Type="http://schemas.openxmlformats.org/officeDocument/2006/relationships/slideLayout" Target="../slideLayouts/slideLayout4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20857109741.jpeg"></Relationship><Relationship Id="rId3" Type="http://schemas.openxmlformats.org/officeDocument/2006/relationships/image" Target="../media/fImage662142226500.jpeg"></Relationship><Relationship Id="rId4" Type="http://schemas.openxmlformats.org/officeDocument/2006/relationships/image" Target="../media/fImage724542379169.jpeg"></Relationship><Relationship Id="rId5" Type="http://schemas.openxmlformats.org/officeDocument/2006/relationships/slideLayout" Target="../slideLayouts/slideLayout4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189092325724.jpeg"></Relationship><Relationship Id="rId3" Type="http://schemas.openxmlformats.org/officeDocument/2006/relationships/image" Target="../media/fImage1504892341478.jpeg"></Relationship><Relationship Id="rId4" Type="http://schemas.openxmlformats.org/officeDocument/2006/relationships/image" Target="../media/fImage501162459358.jpeg"></Relationship><Relationship Id="rId5" Type="http://schemas.openxmlformats.org/officeDocument/2006/relationships/image" Target="../media/fImage253762476962.jpeg"></Relationship><Relationship Id="rId6" Type="http://schemas.openxmlformats.org/officeDocument/2006/relationships/image" Target="../media/fImage2090622514464.jpeg"></Relationship><Relationship Id="rId7" Type="http://schemas.openxmlformats.org/officeDocument/2006/relationships/slideLayout" Target="../slideLayouts/slideLayout4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image" Target="../media/fImage6981116541.png"></Relationship><Relationship Id="rId2" Type="http://schemas.openxmlformats.org/officeDocument/2006/relationships/slideLayout" Target="../slideLayouts/slideLayout4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237412308467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420162426334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467012516500.png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hyperlink" Target="https://www.cio.co.ke/wp-content/uploads/2018/09/cpu-images-min-696x346.jpg" TargetMode="External"></Relationship><Relationship Id="rId3" Type="http://schemas.openxmlformats.org/officeDocument/2006/relationships/hyperlink" Target="https://www.newegg.com/global/nl-en/Product/Product.aspx?Item=N82E16813144178" TargetMode="External"></Relationship><Relationship Id="rId4" Type="http://schemas.openxmlformats.org/officeDocument/2006/relationships/hyperlink" Target="https://pixabay.com/ko/vectors/%EC%A3%BC%EB%A8%B9-%EA%B6%8C%EB%A0%A5-%ED%95%B8%EB%93%9C-%EB%B6%84%EB%85%B8-%ED%8F%AD%EB%A0%A5-149497/" TargetMode="External"></Relationship><Relationship Id="rId5" Type="http://schemas.openxmlformats.org/officeDocument/2006/relationships/hyperlink" Target="https://pixabay.com/ko/vectors/%ED%99%94%EC%9E%AC-%ED%99%A9%EC%83%89-%EB%B6%88%EA%BD%83-%EB%A0%88%EB%93%9C-%EA%B5%BD%EA%B8%B0-30276/" TargetMode="External"></Relationship><Relationship Id="rId6" Type="http://schemas.openxmlformats.org/officeDocument/2006/relationships/hyperlink" Target="https://www.cio.co.ke/wp-content/uploads/2018/09/cpu-images-min-696x346.jpg" TargetMode="External"></Relationship><Relationship Id="rId7" Type="http://schemas.openxmlformats.org/officeDocument/2006/relationships/hyperlink" Target="https://www.newegg.com/global/nl-en/Product/Product.aspx?Item=N82E16813144178" TargetMode="External"></Relationship><Relationship Id="rId8" Type="http://schemas.openxmlformats.org/officeDocument/2006/relationships/hyperlink" Target="https://pixabay.com/ko/vectors/%EC%A3%BC%EB%A8%B9-%EA%B6%8C%EB%A0%A5-%ED%95%B8%EB%93%9C-%EB%B6%84%EB%85%B8-%ED%8F%AD%EB%A0%A5-149497/" TargetMode="External"></Relationship><Relationship Id="rId9" Type="http://schemas.openxmlformats.org/officeDocument/2006/relationships/hyperlink" Target="https://pixabay.com/ko/vectors/%ED%99%94%EC%9E%AC-%ED%99%A9%EC%83%89-%EB%B6%88%EA%BD%83-%EB%A0%88%EB%93%9C-%EA%B5%BD%EA%B8%B0-30276/" TargetMode="External"></Relationship><Relationship Id="rId10" Type="http://schemas.openxmlformats.org/officeDocument/2006/relationships/hyperlink" Target="https://view01.wemep.co.kr/wmp-product/8/984/122559848/pm_kkosglssiins.jpg?1553499288" TargetMode="External"></Relationship><Relationship Id="rId11" Type="http://schemas.openxmlformats.org/officeDocument/2006/relationships/hyperlink" Target="https://www.cio.co.ke/wp-content/uploads/2018/09/cpu-images-min-696x346.jpg" TargetMode="External"></Relationship><Relationship Id="rId12" Type="http://schemas.openxmlformats.org/officeDocument/2006/relationships/hyperlink" Target="https://www.newegg.com/global/nl-en/Product/Product.aspx?Item=N82E16813144178" TargetMode="External"></Relationship><Relationship Id="rId13" Type="http://schemas.openxmlformats.org/officeDocument/2006/relationships/hyperlink" Target="https://pixabay.com/ko/vectors/%EC%A3%BC%EB%A8%B9-%EA%B6%8C%EB%A0%A5-%ED%95%B8%EB%93%9C-%EB%B6%84%EB%85%B8-%ED%8F%AD%EB%A0%A5-149497/" TargetMode="External"></Relationship><Relationship Id="rId14" Type="http://schemas.openxmlformats.org/officeDocument/2006/relationships/hyperlink" Target="https://pixabay.com/ko/vectors/%ED%99%94%EC%9E%AC-%ED%99%A9%EC%83%89-%EB%B6%88%EA%BD%83-%EB%A0%88%EB%93%9C-%EA%B5%BD%EA%B8%B0-30276/" TargetMode="External"></Relationship><Relationship Id="rId15" Type="http://schemas.openxmlformats.org/officeDocument/2006/relationships/hyperlink" Target="https://view01.wemep.co.kr/wmp-product/8/984/122559848/pm_kkosglssiins.jpg?1553499288" TargetMode="External"></Relationship><Relationship Id="rId16" Type="http://schemas.openxmlformats.org/officeDocument/2006/relationships/hyperlink" Target="https://namu.wiki/w/%EB%82%98%EB%AC%B4%EC%9C%84%ED%82%A4:%EB%8C%80%EB%AC%B8" TargetMode="External"></Relationship><Relationship Id="rId17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320857109741.jpeg"></Relationship><Relationship Id="rId3" Type="http://schemas.openxmlformats.org/officeDocument/2006/relationships/slideLayout" Target="../slideLayouts/slideLayout4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6403011056334.jpeg"></Relationship><Relationship Id="rId3" Type="http://schemas.openxmlformats.org/officeDocument/2006/relationships/image" Target="../media/fImage5851211076500.jpeg"></Relationship><Relationship Id="rId4" Type="http://schemas.openxmlformats.org/officeDocument/2006/relationships/image" Target="../media/fImage16987811099169.png"></Relationship><Relationship Id="rId5" Type="http://schemas.openxmlformats.org/officeDocument/2006/relationships/image" Target="../media/fImage16219311195724.png"></Relationship><Relationship Id="rId6" Type="http://schemas.openxmlformats.org/officeDocument/2006/relationships/image" Target="../media/fImage16219311201478.png"></Relationship><Relationship Id="rId7" Type="http://schemas.openxmlformats.org/officeDocument/2006/relationships/image" Target="../media/fImage16219311219358.png"></Relationship><Relationship Id="rId8" Type="http://schemas.openxmlformats.org/officeDocument/2006/relationships/image" Target="../media/fImage16219311226962.png"></Relationship><Relationship Id="rId9" Type="http://schemas.openxmlformats.org/officeDocument/2006/relationships/image" Target="../media/fImage16219311234464.png"></Relationship><Relationship Id="rId10" Type="http://schemas.openxmlformats.org/officeDocument/2006/relationships/image" Target="../media/fImage16219311245705.png"></Relationship><Relationship Id="rId11" Type="http://schemas.openxmlformats.org/officeDocument/2006/relationships/image" Target="../media/fImage16219311258145.png"></Relationship><Relationship Id="rId12" Type="http://schemas.openxmlformats.org/officeDocument/2006/relationships/image" Target="../media/fImage16219311263281.png"></Relationship><Relationship Id="rId13" Type="http://schemas.openxmlformats.org/officeDocument/2006/relationships/image" Target="../media/fImage16219311276827.png"></Relationship><Relationship Id="rId14" Type="http://schemas.openxmlformats.org/officeDocument/2006/relationships/image" Target="../media/fImage16219311289961.png"></Relationship><Relationship Id="rId15" Type="http://schemas.openxmlformats.org/officeDocument/2006/relationships/image" Target="../media/fImage1621931129491.png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6403011372995.jpeg"></Relationship><Relationship Id="rId3" Type="http://schemas.openxmlformats.org/officeDocument/2006/relationships/slideLayout" Target="../slideLayouts/slideLayout4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5851211441942.jpeg"></Relationship><Relationship Id="rId3" Type="http://schemas.openxmlformats.org/officeDocument/2006/relationships/slideLayout" Target="../slideLayouts/slideLayout4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6403011304827.jpeg"></Relationship><Relationship Id="rId3" Type="http://schemas.openxmlformats.org/officeDocument/2006/relationships/image" Target="../media/fImage5851211315436.jpeg"></Relationship><Relationship Id="rId4" Type="http://schemas.openxmlformats.org/officeDocument/2006/relationships/slideLayout" Target="../slideLayouts/slideLayout4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320857109741.jpeg"></Relationship><Relationship Id="rId3" Type="http://schemas.openxmlformats.org/officeDocument/2006/relationships/image" Target="../media/fImage3958816741.jpeg"></Relationship><Relationship Id="rId4" Type="http://schemas.openxmlformats.org/officeDocument/2006/relationships/slideLayout" Target="../slideLayouts/slideLayout4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320857109741.jpeg"></Relationship><Relationship Id="rId3" Type="http://schemas.openxmlformats.org/officeDocument/2006/relationships/slideLayout" Target="../slideLayouts/slideLayout4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hundo/AppData/Roaming/PolarisOffice/ETemp/14068_7297048/fImage466283548467.jpeg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GlowDiffused trans="36" intensity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18510" y="540385"/>
            <a:ext cx="5563870" cy="5958205"/>
          </a:xfrm>
          <a:prstGeom prst="rect"/>
          <a:noFill/>
          <a:effectLst>
            <a:outerShdw sx="100000" sy="100000" blurRad="50800" dist="50800" dir="5400000" rotWithShape="0" algn="ctr">
              <a:srgbClr val="000000">
                <a:alpha val="0"/>
              </a:srgbClr>
            </a:outerShdw>
          </a:effectLst>
        </p:spPr>
      </p:pic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75435" y="4262755"/>
            <a:ext cx="9145270" cy="16567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2019875058 정재훈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오픈소프트웨어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6305" y="636270"/>
            <a:ext cx="10364470" cy="238887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가상 컴퓨터 견적  뽑기</a:t>
            </a:r>
            <a:endParaRPr lang="ko-KR" altLang="en-US" sz="60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/>
          </p:cNvSpPr>
          <p:nvPr>
            <p:ph type="obj" idx="5"/>
          </p:nvPr>
        </p:nvSpPr>
        <p:spPr>
          <a:xfrm>
            <a:off x="6172200" y="2296795"/>
            <a:ext cx="5290185" cy="187071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컴퓨터의 주요 부품 가운데 하나로, 보조기억장치이다. 주기억장치를 보조하는 역할을 하는 부품이라는 의미이지만, 그것보다는 비휘발성 데이터 저장소로서의 역할이 훨씬 더 중요하다. 비휘발성 데이터 저장소 가운데 가장 대중적이고 용량 대비 가격이 가장 저렴하다.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4995" y="2553335"/>
            <a:ext cx="2362200" cy="2999105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 idx="6"/>
          </p:nvPr>
        </p:nvSpPr>
        <p:spPr>
          <a:xfrm>
            <a:off x="332105" y="56515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HDD와 SDD는 무엇인가?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2674620" y="4740910"/>
            <a:ext cx="284480" cy="721360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409305" y="2005965"/>
            <a:ext cx="567690" cy="405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내용 개체 틀 6"/>
          <p:cNvSpPr txBox="1">
            <a:spLocks/>
          </p:cNvSpPr>
          <p:nvPr>
            <p:ph type="obj" idx="7"/>
          </p:nvPr>
        </p:nvSpPr>
        <p:spPr>
          <a:xfrm>
            <a:off x="6172200" y="4422775"/>
            <a:ext cx="5290185" cy="24193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하드디스크(HDD)를 대체하기 위해서 개발된 "신세대" 보조저장장치. 플래시 메모리로 이루어진다.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SSD의 가장 큰 장점은 데이터 입/출력 속도이다. 파일 전송 속도가 HDD에 비해 매우 빠르다.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아주 작다. 소음도 없다. 발열도 적다.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HDD보다 비싸다.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54680" y="4902835"/>
            <a:ext cx="2477770" cy="1397635"/>
          </a:xfrm>
          <a:prstGeom prst="rect"/>
          <a:noFill/>
        </p:spPr>
      </p:pic>
      <p:pic>
        <p:nvPicPr>
          <p:cNvPr id="9" name="그림 8" descr="C:/Users/hundo/AppData/Roaming/PolarisOffice/ETemp/14068_7297048/fImage61387200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57195" y="1696720"/>
            <a:ext cx="2332990" cy="2072005"/>
          </a:xfrm>
          <a:prstGeom prst="rect"/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 rot="0">
            <a:off x="5255260" y="4166235"/>
            <a:ext cx="91821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SSD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5382895" y="1920240"/>
            <a:ext cx="157797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HDD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 flipV="1">
            <a:off x="2958465" y="3768090"/>
            <a:ext cx="1165225" cy="1333500"/>
          </a:xfrm>
          <a:prstGeom prst="curvedConnector2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13"/>
          <p:cNvCxnSpPr>
            <a:stCxn id="5" idx="3"/>
          </p:cNvCxnSpPr>
          <p:nvPr/>
        </p:nvCxnSpPr>
        <p:spPr>
          <a:xfrm>
            <a:off x="2957830" y="5100955"/>
            <a:ext cx="875665" cy="421005"/>
          </a:xfrm>
          <a:prstGeom prst="curvedConnector3">
            <a:avLst>
              <a:gd name="adj1" fmla="val 49958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65785" y="4337685"/>
            <a:ext cx="1783715" cy="2204085"/>
          </a:xfrm>
          <a:prstGeom prst="rect"/>
          <a:noFill/>
        </p:spPr>
      </p:pic>
      <p:sp>
        <p:nvSpPr>
          <p:cNvPr id="2" name="텍스트 개체 틀 1"/>
          <p:cNvSpPr txBox="1">
            <a:spLocks/>
          </p:cNvSpPr>
          <p:nvPr>
            <p:ph type="title" idx="7"/>
          </p:nvPr>
        </p:nvSpPr>
        <p:spPr>
          <a:xfrm>
            <a:off x="238125" y="48260"/>
            <a:ext cx="1113853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4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그래픽카드와 파워서플라이는 무엇인가?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65785" y="1585595"/>
            <a:ext cx="1783715" cy="2204085"/>
          </a:xfrm>
          <a:prstGeom prst="rect"/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891540" y="2854960"/>
            <a:ext cx="704215" cy="558165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/>
          </p:cNvSpPr>
          <p:nvPr>
            <p:ph type="obj" idx="8"/>
          </p:nvPr>
        </p:nvSpPr>
        <p:spPr>
          <a:xfrm>
            <a:off x="6172200" y="1885315"/>
            <a:ext cx="5290185" cy="47771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36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idx="9"/>
          </p:nvPr>
        </p:nvSpPr>
        <p:spPr>
          <a:xfrm>
            <a:off x="6243955" y="1957070"/>
            <a:ext cx="5290185" cy="47771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그래픽 카드란 CPU의 명령하에 이루어지는 그래픽 작업을 전문적으로 빠르게 처리하고 디지털 신호를 영상 신호로 바꿔 모니터로 전송하는 장치다. 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컴퓨터가 동작하는데 필수적인 요소는 아니다.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사양이 높을수록 크기와 무게가 늘어난다.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전원 공급 장치는 외부에서 들어오는 교류 전류를 직류로 변환해서 전자제품에 전원을 공급해주는 장비이다. 사람의 심장과 같은 역할을 하기때문에 전기공급을 책임지는 중요한 부품이다.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ü"/>
            </a:pPr>
            <a:r>
              <a:rPr lang="en-US" altLang="ko-KR" sz="16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초보 조립 컴퓨터 구매자가 가장 실수하는 부품중 하나이다. 너무 저가의 질이 안좋은 제품을 구매하거나 자신의 사양이 요구하는 것보다 적은 것을 살 수있다.</a:t>
            </a:r>
            <a:endParaRPr lang="ko-KR" altLang="en-US" sz="16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5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" name="도형 6"/>
          <p:cNvCxnSpPr>
            <a:stCxn id="4" idx="3"/>
            <a:endCxn id="8" idx="1"/>
          </p:cNvCxnSpPr>
          <p:nvPr/>
        </p:nvCxnSpPr>
        <p:spPr>
          <a:xfrm flipV="1">
            <a:off x="1594485" y="2660650"/>
            <a:ext cx="2114550" cy="474345"/>
          </a:xfrm>
          <a:prstGeom prst="bentConnector3">
            <a:avLst>
              <a:gd name="adj1" fmla="val 50000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07765" y="1954530"/>
            <a:ext cx="1985010" cy="1413510"/>
          </a:xfrm>
          <a:prstGeom prst="rect"/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 rot="0">
            <a:off x="5520055" y="1491615"/>
            <a:ext cx="311277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그래픽카드 (GPU)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60700" y="4500245"/>
            <a:ext cx="2811780" cy="1879600"/>
          </a:xfrm>
          <a:prstGeom prst="rect"/>
          <a:noFill/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2091055" y="4877435"/>
            <a:ext cx="258445" cy="558800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848360" y="4380230"/>
            <a:ext cx="447040" cy="207010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5494020" y="4037964"/>
            <a:ext cx="213614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파워서플라이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6"/>
          </p:nvPr>
        </p:nvSpPr>
        <p:spPr>
          <a:xfrm>
            <a:off x="409575" y="116205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주변기기는 어떤것들이 있을까?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그림 2" descr="C:/Users/hundo/AppData/Roaming/PolarisOffice/ETemp/14068_7297048/fImage18909232572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3535" y="1509395"/>
            <a:ext cx="2143760" cy="2141220"/>
          </a:xfrm>
          <a:prstGeom prst="rect"/>
          <a:noFill/>
        </p:spPr>
      </p:pic>
      <p:pic>
        <p:nvPicPr>
          <p:cNvPr id="4" name="그림 3" descr="C:/Users/hundo/AppData/Roaming/PolarisOffice/ETemp/14068_7297048/fImage1504892341478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2115" y="3934460"/>
            <a:ext cx="2014855" cy="2025015"/>
          </a:xfrm>
          <a:prstGeom prst="rect"/>
          <a:noFill/>
        </p:spPr>
      </p:pic>
      <p:pic>
        <p:nvPicPr>
          <p:cNvPr id="5" name="그림 4" descr="C:/Users/hundo/AppData/Roaming/PolarisOffice/ETemp/14068_7297048/fImage501162459358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140575" y="4465955"/>
            <a:ext cx="1055370" cy="1066800"/>
          </a:xfrm>
          <a:prstGeom prst="rect"/>
          <a:noFill/>
        </p:spPr>
      </p:pic>
      <p:pic>
        <p:nvPicPr>
          <p:cNvPr id="6" name="그림 5" descr="C:/Users/hundo/AppData/Roaming/PolarisOffice/ETemp/14068_7297048/fImage253762476962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83605" y="4474210"/>
            <a:ext cx="1045209" cy="1052830"/>
          </a:xfrm>
          <a:prstGeom prst="rect"/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2880360" y="1697355"/>
            <a:ext cx="2787015" cy="45231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컴퓨터의 화면을 보여주는 출력장치이다.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반드시 필요한 인터페이스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컴퓨터의 커서를 움직여주는 장치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볼마우스와 광마우스가 있는데 현재는 광마우스가 쓰인다.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8658225" y="1508760"/>
            <a:ext cx="2787015" cy="42462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컴퓨터의 입력장치들 중 가장 대표적이고 기본적인 도구이다.</a:t>
            </a: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구동방식에 따라 종류가 다양하다.</a:t>
            </a: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컴퓨터에서 소리를 입력, 출력 시켜주는 장치이다.</a:t>
            </a: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 descr="C:/Users/hundo/AppData/Roaming/PolarisOffice/ETemp/14068_7297048/fImage2090622514464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09360" y="1842770"/>
            <a:ext cx="1887220" cy="1039495"/>
          </a:xfrm>
          <a:prstGeom prst="rect"/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 rot="0">
            <a:off x="1019810" y="3471545"/>
            <a:ext cx="101282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모니터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908050" y="5974715"/>
            <a:ext cx="101282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마우스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6788785" y="3102610"/>
            <a:ext cx="101282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키보드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6275070" y="5631815"/>
            <a:ext cx="174117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마이크, 스피커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394335" y="1423035"/>
            <a:ext cx="11659870" cy="4921250"/>
          </a:xfrm>
          <a:prstGeom prst="rect"/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52120" y="47625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Part 2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 Only 문서작업만 - 엄마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 descr="C:/Users/hundo/AppData/Roaming/PolarisOffice/ETemp/10944_24805432/fImage6981116541.png"/>
          <p:cNvPicPr>
            <a:picLocks noChangeAspect="1"/>
          </p:cNvPicPr>
          <p:nvPr>
            <p:ph type="obj"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4025" y="1680845"/>
            <a:ext cx="4738370" cy="4930140"/>
          </a:xfrm>
          <a:prstGeom prst="rect"/>
          <a:noFill/>
        </p:spPr>
      </p:pic>
      <p:sp>
        <p:nvSpPr>
          <p:cNvPr id="4" name="내용 개체 틀 3"/>
          <p:cNvSpPr txBox="1">
            <a:spLocks/>
          </p:cNvSpPr>
          <p:nvPr>
            <p:ph type="obj" idx="2"/>
          </p:nvPr>
        </p:nvSpPr>
        <p:spPr>
          <a:xfrm rot="0">
            <a:off x="5709285" y="1680210"/>
            <a:ext cx="5646420" cy="49212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문서작업용이라 가격이싼 라이젠 CPU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모니터는 a/s가 편한 대기업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케이스와 키보드 마우스는 최대한 싸게싸게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1"/>
          </p:nvPr>
        </p:nvSpPr>
        <p:spPr>
          <a:xfrm rot="0">
            <a:off x="452120" y="476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Part 2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  CAD포함 다양한 작업용 - 아빠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 descr="C:/Users/hundo/AppData/Roaming/PolarisOffice/ETemp/10944_24805432/fImage123741230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b="15384"/>
          <a:stretch>
            <a:fillRect/>
          </a:stretch>
        </p:blipFill>
        <p:spPr>
          <a:xfrm rot="0">
            <a:off x="899795" y="1372235"/>
            <a:ext cx="3973195" cy="5281295"/>
          </a:xfrm>
          <a:prstGeom prst="rect"/>
          <a:noFill/>
        </p:spPr>
      </p:pic>
      <p:sp>
        <p:nvSpPr>
          <p:cNvPr id="4" name="내용 개체 틀 3"/>
          <p:cNvSpPr txBox="1">
            <a:spLocks/>
          </p:cNvSpPr>
          <p:nvPr>
            <p:ph type="obj" idx="3"/>
          </p:nvPr>
        </p:nvSpPr>
        <p:spPr>
          <a:xfrm rot="0">
            <a:off x="5709285" y="1680210"/>
            <a:ext cx="5646420" cy="49212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작업용이기 때문에, 성능이 훌륭한 i7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원활한 작업환경을 위한 16G램과 250GB SSD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성능이 좋지않은 인텔의 기본 쿨러를 대신할 CPU쿨러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452120" y="476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Part 2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  게이밍 컴퓨터의 표준! - 동생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 descr="C:/Users/hundo/AppData/Roaming/PolarisOffice/ETemp/10944_24805432/fImage142016242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7"/>
          <a:stretch>
            <a:fillRect/>
          </a:stretch>
        </p:blipFill>
        <p:spPr>
          <a:xfrm rot="0">
            <a:off x="1172210" y="1432560"/>
            <a:ext cx="3577590" cy="5168900"/>
          </a:xfrm>
          <a:prstGeom prst="rect"/>
          <a:noFill/>
        </p:spPr>
      </p:pic>
      <p:sp>
        <p:nvSpPr>
          <p:cNvPr id="4" name="내용 개체 틀 3"/>
          <p:cNvSpPr txBox="1">
            <a:spLocks/>
          </p:cNvSpPr>
          <p:nvPr>
            <p:ph type="obj" idx="4"/>
          </p:nvPr>
        </p:nvSpPr>
        <p:spPr>
          <a:xfrm rot="0">
            <a:off x="5709285" y="1680210"/>
            <a:ext cx="5646420" cy="49212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무난한 게임용 I5-8500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8G 로 만족하지못할 동생을 위한 16G 램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성능이 좋지않은 인텔의 기본 쿨러를 대신할 CPU쿨러\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실속잇는 그래픽카드 1660시리즈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타건감이 좋은 적축키보드와 그립감이 좋은 게이밍 마우스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452120" y="476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Part 2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  견적만이라도.... - 나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 descr="C:/Users/hundo/AppData/Roaming/PolarisOffice/ETemp/10944_24805432/fImage146701251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0"/>
          <a:stretch>
            <a:fillRect/>
          </a:stretch>
        </p:blipFill>
        <p:spPr>
          <a:xfrm rot="0">
            <a:off x="789305" y="1437005"/>
            <a:ext cx="3705860" cy="5100955"/>
          </a:xfrm>
          <a:prstGeom prst="rect"/>
          <a:noFill/>
        </p:spPr>
      </p:pic>
      <p:sp>
        <p:nvSpPr>
          <p:cNvPr id="4" name="내용 개체 틀 3"/>
          <p:cNvSpPr txBox="1">
            <a:spLocks/>
          </p:cNvSpPr>
          <p:nvPr>
            <p:ph type="obj" idx="5"/>
          </p:nvPr>
        </p:nvSpPr>
        <p:spPr>
          <a:xfrm rot="0">
            <a:off x="5709285" y="1680210"/>
            <a:ext cx="5646420" cy="49212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이보다 더 좋을 수는 없다 i9-9900k, 32G 램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쿨러의 끝판왕은 역시 수냉!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최신중에서도 최강 2080T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165hz 초고주사율 모니터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7.1ch 진동 헤드셋과 스피커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출처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825625"/>
            <a:ext cx="10517505" cy="463931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  <a:hlinkClick r:id="rId11"/>
              </a:rPr>
              <a:t>https://www.cio.co.ke/wp-content/uploads/2018/09/cpu-images-min-696x346.jpg</a:t>
            </a: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 - cpu 이미지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3C1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  <a:hlinkClick r:id="rId12"/>
              </a:rPr>
              <a:t>https://www.newegg.com/global/nl-en/Product/Product.aspx?Item=N82E16813144178</a:t>
            </a: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</a:rPr>
              <a:t> - 메인보드 , 전원부 이미지</a:t>
            </a:r>
            <a:endParaRPr lang="ko-KR" altLang="en-US" sz="1000" cap="none" dirty="0" smtClean="0" b="0" strike="noStrike">
              <a:solidFill>
                <a:srgbClr val="0563C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http://techg.kr/wp-content/uploads/2017/12/Intel_Inside_logo_700.jpg 인텔 로고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https://post-phinf.pstatic.net/MjAxODAxMzBfNzEg/MDAxNTE3MzAyMzU5Mjg1.gYSArbog4V9F-3ilF9Q5yC3GGTM-zStukGEGOwB5mBwg.M92_pcFyCjlI1qEJFS8MgS6Up9qOzCIcR4RkP9IP5Asg.JPEG/100.jpg?type=w1200 라이젠 로고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3C1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  <a:hlinkClick r:id="rId13"/>
              </a:rPr>
              <a:t>https://pixabay.com/ko/vectors/%EC%A3%BC%EB%A8%B9-%EA%B6%8C%EB%A0%A5-%ED%95%B8%EB%93%9C-%EB%B6%84%EB%85%B8-%ED%8F%AD%EB%A0%A5-149497/</a:t>
            </a: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</a:rPr>
              <a:t> 주먹</a:t>
            </a:r>
            <a:endParaRPr lang="ko-KR" altLang="en-US" sz="1000" cap="none" dirty="0" smtClean="0" b="0" strike="noStrike">
              <a:solidFill>
                <a:srgbClr val="0563C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3C1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  <a:hlinkClick r:id="rId14"/>
              </a:rPr>
              <a:t>https://pixabay.com/ko/vectors/%ED%99%94%EC%9E%AC-%ED%99%A9%EC%83%89-%EB%B6%88%EA%BD%83-%EB%A0%88%EB%93%9C-%EA%B5%BD%EA%B8%B0-30276/</a:t>
            </a: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</a:rPr>
              <a:t> 불꽃</a:t>
            </a:r>
            <a:endParaRPr lang="ko-KR" altLang="en-US" sz="1000" cap="none" dirty="0" smtClean="0" b="0" strike="noStrike">
              <a:solidFill>
                <a:srgbClr val="0563C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  <a:hlinkClick r:id="rId15"/>
              </a:rPr>
              <a:t>https://view01.wemep.co.kr/wmp-product/8/984/122559848/pm_kkosglssiins.jpg?1553499288</a:t>
            </a: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</a:rPr>
              <a:t> 램이미지</a:t>
            </a:r>
            <a:endParaRPr lang="ko-KR" altLang="en-US" sz="1000" cap="none" dirty="0" smtClean="0" b="0" strike="noStrike">
              <a:solidFill>
                <a:srgbClr val="0563C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https://www.extremetech.com/wp-content/uploads/2018/01/crucial-mx300-ssd.jpg ssd이미지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http://files.itworld.co.kr/archive/image/2018/08/35_asus-geforce-rtx-2080-ti-dual-100768865-large.jpg 그래픽카드 이미지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http://image.auction.co.kr/itemimage/17/94/c9/1794c91ee6.jpg 모니터 이미지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http://www.costco.co.kr/medias/sys_master/hb9/h5e/8801512685598.jpg 마우스 이미지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http://www.itworld.co.kr/sites/default/files/image/u161459/20130206%20standard-psu-100021930-gallery.jpg 파워서플라이 이미지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http://www.sorishop.com/goods/img/img_B14205.jpg 스피커 이미지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http://img.danawa.com/prod_img/500000/401/681/img/681401_1.jpg?shrink=500:500&amp;_v=20150305111147 마이크 이미지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http://d3qpgbf7vej5yf.cloudfront.net/wp-content/uploads/2018/08/mi-gaming-keyboard-1.jpg 키보드 이미지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  <a:hlinkClick r:id="rId16"/>
              </a:rPr>
              <a:t>https://namu.wiki/w/%EB%82%98%EB%AC%B4%EC%9C%84%ED%82%A4:%EB%8C%80%EB%AC%B8</a:t>
            </a:r>
            <a:r>
              <a:rPr lang="en-US" altLang="ko-KR" sz="1000" cap="none" dirty="0" smtClean="0" b="0" strike="noStrike">
                <a:solidFill>
                  <a:srgbClr val="0563C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00" cap="none" dirty="0" smtClean="0" b="0" strike="noStrike">
                <a:latin typeface="맑은 고딕" charset="0"/>
                <a:ea typeface="맑은 고딕" charset="0"/>
              </a:rPr>
              <a:t>- CPU, 램, 메인보드, HDD와 SDD, 그래픽카드와 파워서플라이의 설명</a:t>
            </a: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목차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6454140" y="2991485"/>
            <a:ext cx="5356860" cy="29102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맑은 고딕"/>
              <a:buChar char="•"/>
            </a:pPr>
            <a:r>
              <a:rPr lang="en-US" altLang="ko-KR" sz="2215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Only 문서작업만! - 어머니</a:t>
            </a:r>
            <a:endParaRPr lang="ko-KR" altLang="en-US" sz="2215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맑은 고딕"/>
              <a:buChar char="•"/>
            </a:pPr>
            <a:r>
              <a:rPr lang="en-US" altLang="ko-KR" sz="2215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CAD포함 다양한 작업! - 아버지</a:t>
            </a:r>
            <a:endParaRPr lang="ko-KR" altLang="en-US" sz="2215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맑은 고딕"/>
              <a:buChar char="•"/>
            </a:pPr>
            <a:r>
              <a:rPr lang="en-US" altLang="ko-KR" sz="2215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게이밍의 표준! - 동생</a:t>
            </a:r>
            <a:endParaRPr lang="ko-KR" altLang="en-US" sz="2215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맑은 고딕"/>
              <a:buChar char="•"/>
            </a:pPr>
            <a:r>
              <a:rPr lang="en-US" altLang="ko-KR" sz="2215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견적만이라도 ... - 나</a:t>
            </a:r>
            <a:endParaRPr lang="ko-KR" altLang="en-US" sz="2215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idx="4294967295"/>
          </p:nvPr>
        </p:nvSpPr>
        <p:spPr>
          <a:xfrm rot="0">
            <a:off x="796925" y="2990215"/>
            <a:ext cx="5135245" cy="30556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CPU</a:t>
            </a:r>
            <a:endParaRPr lang="ko-KR" altLang="en-US" sz="24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RAM</a:t>
            </a:r>
            <a:endParaRPr lang="ko-KR" altLang="en-US" sz="24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메인보드</a:t>
            </a:r>
            <a:endParaRPr lang="ko-KR" altLang="en-US" sz="24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HDD / SSD</a:t>
            </a:r>
            <a:endParaRPr lang="ko-KR" altLang="en-US" sz="24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그래픽카드 / 파워서플라이</a:t>
            </a:r>
            <a:endParaRPr lang="ko-KR" altLang="en-US" sz="24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주변기기</a:t>
            </a:r>
            <a:endParaRPr lang="ko-KR" altLang="en-US" sz="24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title" idx="4294967295"/>
          </p:nvPr>
        </p:nvSpPr>
        <p:spPr>
          <a:xfrm rot="0">
            <a:off x="6163310" y="1691005"/>
            <a:ext cx="5729605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Part 2  우리가족의 가상 컴퓨터</a:t>
            </a:r>
            <a:endParaRPr lang="ko-KR" altLang="en-US" sz="2800" cap="none" dirty="0" smtClean="0" b="0" strike="noStrike">
              <a:solidFill>
                <a:schemeClr val="accent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/>
          </p:cNvSpPr>
          <p:nvPr>
            <p:ph type="title" idx="4294967295"/>
          </p:nvPr>
        </p:nvSpPr>
        <p:spPr>
          <a:xfrm rot="0">
            <a:off x="505460" y="1691005"/>
            <a:ext cx="497459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  컴퓨터의 구성요소</a:t>
            </a:r>
            <a:endParaRPr lang="ko-KR" altLang="en-US" sz="2800" cap="none" dirty="0" smtClean="0" b="0" strike="noStrike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16"/>
          <p:cNvSpPr txBox="1">
            <a:spLocks/>
          </p:cNvSpPr>
          <p:nvPr>
            <p:ph type="obj" idx="2"/>
          </p:nvPr>
        </p:nvSpPr>
        <p:spPr>
          <a:xfrm rot="0">
            <a:off x="5597525" y="1824990"/>
            <a:ext cx="5290185" cy="47771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컴퓨터에서 구성 단위 중 기억, 연산, 제어의 3대 기능을 종합하는 장치인 Central Processing Unit(중앙 처리 장치)의 줄임말. 컴퓨터의 두뇌와 같은 부분이라 CPU가 없는 컴퓨터는 동작할 수 가 없다.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비트 크기는 해당 아키텍처를 사용하는 컴퓨터에서의 워드 크기를 의미한다. 워드 크기란 CPU에서 1사이클에 처리할 수 있는, 다시 말해 한 번에 처리할 수 있는 비트의 수를 말한다. 4비트에서 128비트까지 다양하지만 현재 대중적으로 쓰이는것은 32비트와 64비트가 대부분이다.</a:t>
            </a: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 조립식 컴퓨터를 구매할때 가격을 많이 먹는 부분중 하나이다.</a:t>
            </a: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내용 개체 틀 15" descr="C:/Users/hundo/AppData/Roaming/PolarisOffice/ETemp/14068_7297048/fImage320857109741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28725" y="1825625"/>
            <a:ext cx="3526790" cy="4352290"/>
          </a:xfrm>
          <a:prstGeom prst="rect"/>
          <a:noFill/>
        </p:spPr>
      </p:pic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>
            <a:off x="838200" y="374015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CPU는 무엇인가?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2742565" y="2863215"/>
            <a:ext cx="799465" cy="737870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8409305" y="2005965"/>
            <a:ext cx="567055" cy="4044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hundo/AppData/Roaming/PolarisOffice/ETemp/6828_5106888/fImage6403011056334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-1905" y="1140460"/>
            <a:ext cx="4253865" cy="2734310"/>
          </a:xfrm>
          <a:prstGeom prst="rect"/>
          <a:noFill/>
        </p:spPr>
      </p:pic>
      <p:pic>
        <p:nvPicPr>
          <p:cNvPr id="4" name="내용 개체 틀 3" descr="C:/Users/hundo/AppData/Roaming/PolarisOffice/ETemp/6828_5106888/fImage5851211076500.jpeg"/>
          <p:cNvPicPr>
            <a:picLocks noChangeAspect="1"/>
          </p:cNvPicPr>
          <p:nvPr>
            <p:ph type="obj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2410" y="1276985"/>
            <a:ext cx="3823335" cy="2448560"/>
          </a:xfrm>
          <a:prstGeom prst="rect"/>
          <a:noFill/>
        </p:spPr>
      </p:pic>
      <p:pic>
        <p:nvPicPr>
          <p:cNvPr id="5" name="그림 4" descr="C:/Users/hundo/AppData/Roaming/PolarisOffice/ETemp/6828_5106888/fImage1698781109916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10380" y="1259840"/>
            <a:ext cx="2874010" cy="2494915"/>
          </a:xfrm>
          <a:prstGeom prst="rect"/>
          <a:noFill/>
        </p:spPr>
      </p:pic>
      <p:pic>
        <p:nvPicPr>
          <p:cNvPr id="15" name="그림 14" descr="C:/Users/hundo/AppData/Roaming/PolarisOffice/ETemp/6828_5106888/fImage1621931119572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5" y="4200525"/>
            <a:ext cx="1868170" cy="2658110"/>
          </a:xfrm>
          <a:prstGeom prst="rect"/>
          <a:noFill/>
        </p:spPr>
      </p:pic>
      <p:pic>
        <p:nvPicPr>
          <p:cNvPr id="16" name="그림 15" descr="C:/Users/hundo/AppData/Roaming/PolarisOffice/ETemp/6828_5106888/fImage1621931120147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7260" y="4200525"/>
            <a:ext cx="1868170" cy="2658110"/>
          </a:xfrm>
          <a:prstGeom prst="rect"/>
          <a:noFill/>
        </p:spPr>
      </p:pic>
      <p:pic>
        <p:nvPicPr>
          <p:cNvPr id="17" name="그림 16" descr="C:/Users/hundo/AppData/Roaming/PolarisOffice/ETemp/6828_5106888/fImage16219311219358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01035" y="4199890"/>
            <a:ext cx="1868170" cy="2658110"/>
          </a:xfrm>
          <a:prstGeom prst="rect"/>
          <a:noFill/>
        </p:spPr>
      </p:pic>
      <p:pic>
        <p:nvPicPr>
          <p:cNvPr id="18" name="그림 17" descr="C:/Users/hundo/AppData/Roaming/PolarisOffice/ETemp/6828_5106888/fImage16219311226962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75785" y="4200525"/>
            <a:ext cx="1868170" cy="2658110"/>
          </a:xfrm>
          <a:prstGeom prst="rect"/>
          <a:noFill/>
        </p:spPr>
      </p:pic>
      <p:pic>
        <p:nvPicPr>
          <p:cNvPr id="19" name="그림 18" descr="C:/Users/hundo/AppData/Roaming/PolarisOffice/ETemp/6828_5106888/fImage16219311234464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41645" y="4200525"/>
            <a:ext cx="1868170" cy="2658110"/>
          </a:xfrm>
          <a:prstGeom prst="rect"/>
          <a:noFill/>
        </p:spPr>
      </p:pic>
      <p:pic>
        <p:nvPicPr>
          <p:cNvPr id="20" name="그림 19" descr="C:/Users/hundo/AppData/Roaming/PolarisOffice/ETemp/6828_5106888/fImage16219311245705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05270" y="4200525"/>
            <a:ext cx="1868170" cy="2658110"/>
          </a:xfrm>
          <a:prstGeom prst="rect"/>
          <a:noFill/>
        </p:spPr>
      </p:pic>
      <p:pic>
        <p:nvPicPr>
          <p:cNvPr id="21" name="그림 20" descr="C:/Users/hundo/AppData/Roaming/PolarisOffice/ETemp/6828_5106888/fImage16219311258145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9370" y="4200525"/>
            <a:ext cx="1868170" cy="2658110"/>
          </a:xfrm>
          <a:prstGeom prst="rect"/>
          <a:noFill/>
        </p:spPr>
      </p:pic>
      <p:pic>
        <p:nvPicPr>
          <p:cNvPr id="22" name="그림 21" descr="C:/Users/hundo/AppData/Roaming/PolarisOffice/ETemp/6828_5106888/fImage16219311263281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82685" y="4200525"/>
            <a:ext cx="1868170" cy="2658110"/>
          </a:xfrm>
          <a:prstGeom prst="rect"/>
          <a:noFill/>
        </p:spPr>
      </p:pic>
      <p:pic>
        <p:nvPicPr>
          <p:cNvPr id="23" name="그림 22" descr="C:/Users/hundo/AppData/Roaming/PolarisOffice/ETemp/6828_5106888/fImage16219311276827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8810" y="4200525"/>
            <a:ext cx="1868170" cy="2658110"/>
          </a:xfrm>
          <a:prstGeom prst="rect"/>
          <a:noFill/>
        </p:spPr>
      </p:pic>
      <p:pic>
        <p:nvPicPr>
          <p:cNvPr id="24" name="그림 23" descr="C:/Users/hundo/AppData/Roaming/PolarisOffice/ETemp/6828_5106888/fImage16219311289961.pn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55275" y="4200525"/>
            <a:ext cx="1760855" cy="2658110"/>
          </a:xfrm>
          <a:prstGeom prst="rect"/>
          <a:noFill/>
        </p:spPr>
      </p:pic>
      <p:pic>
        <p:nvPicPr>
          <p:cNvPr id="25" name="그림 24" descr="C:/Users/hundo/AppData/Roaming/PolarisOffice/ETemp/6828_5106888/fImage1621931129491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60575" y="4200525"/>
            <a:ext cx="1868170" cy="26581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13"/>
          <p:cNvSpPr>
            <a:spLocks/>
          </p:cNvSpPr>
          <p:nvPr/>
        </p:nvSpPr>
        <p:spPr>
          <a:xfrm rot="0">
            <a:off x="394335" y="1423035"/>
            <a:ext cx="11659870" cy="4895850"/>
          </a:xfrm>
          <a:prstGeom prst="rect"/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5923280" y="4149090"/>
            <a:ext cx="5727700" cy="1921509"/>
          </a:xfrm>
          <a:prstGeom prst="roundRect"/>
          <a:noFill/>
          <a:ln w="5715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5923280" y="1714500"/>
            <a:ext cx="5727700" cy="1921509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 descr="C:/Users/hundo/AppData/Roaming/PolarisOffice/ETemp/14068_7297048/fImage6403011372995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45770" y="2258695"/>
            <a:ext cx="4761865" cy="3331845"/>
          </a:xfrm>
          <a:prstGeom prst="rect"/>
          <a:noFill/>
        </p:spPr>
      </p:pic>
      <p:sp>
        <p:nvSpPr>
          <p:cNvPr id="4" name="내용 개체 틀 3"/>
          <p:cNvSpPr txBox="1">
            <a:spLocks/>
          </p:cNvSpPr>
          <p:nvPr>
            <p:ph type="obj" idx="2"/>
          </p:nvPr>
        </p:nvSpPr>
        <p:spPr>
          <a:xfrm rot="0">
            <a:off x="6009005" y="1920240"/>
            <a:ext cx="5513705" cy="20427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같은 등급에서의 퍼포먼스가 라이젠보다 좋다.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여러 프로그렘들, 게임과의 호환성이 좋다.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대중적이라서 관련 정보가 많다.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6052185" y="3960495"/>
            <a:ext cx="5183505" cy="20427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내용 개체 틀 6"/>
          <p:cNvSpPr txBox="1">
            <a:spLocks/>
          </p:cNvSpPr>
          <p:nvPr>
            <p:ph type="obj" idx="4"/>
          </p:nvPr>
        </p:nvSpPr>
        <p:spPr>
          <a:xfrm rot="0">
            <a:off x="6095365" y="4398010"/>
            <a:ext cx="5183505" cy="20427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 성능대비 가격이 비싸다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기본 쿨러의 성능이 좋지 않다.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최근 발열과 보안에 이상이 있는것이 밝혀졋다.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4500245" y="2323465"/>
            <a:ext cx="1407160" cy="643890"/>
          </a:xfrm>
          <a:prstGeom prst="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장점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500245" y="4792980"/>
            <a:ext cx="1407160" cy="643890"/>
          </a:xfrm>
          <a:prstGeom prst="rect"/>
          <a:noFill/>
          <a:ln w="762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단점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개체 틀 11"/>
          <p:cNvSpPr txBox="1">
            <a:spLocks/>
          </p:cNvSpPr>
          <p:nvPr>
            <p:ph type="title" idx="5"/>
          </p:nvPr>
        </p:nvSpPr>
        <p:spPr>
          <a:xfrm>
            <a:off x="409575" y="116205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Intel vs Rayzen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hundo/AppData/Roaming/PolarisOffice/ETemp/14068_7297048/fImage5851211441942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03555" y="2546350"/>
            <a:ext cx="3929380" cy="2466975"/>
          </a:xfrm>
          <a:prstGeom prst="rect"/>
          <a:noFill/>
        </p:spPr>
      </p:pic>
      <p:sp>
        <p:nvSpPr>
          <p:cNvPr id="5" name="텍스트 개체 틀 4"/>
          <p:cNvSpPr txBox="1">
            <a:spLocks/>
          </p:cNvSpPr>
          <p:nvPr>
            <p:ph type="title" idx="3"/>
          </p:nvPr>
        </p:nvSpPr>
        <p:spPr>
          <a:xfrm>
            <a:off x="409575" y="116205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Intel vs Rayzen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>
            <p:ph type="obj" idx="4"/>
          </p:nvPr>
        </p:nvSpPr>
        <p:spPr>
          <a:xfrm rot="0">
            <a:off x="6094730" y="2023110"/>
            <a:ext cx="5183505" cy="20427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가격 대비성능이 인텔에 비해서 훌륭하다.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코어의 수가 인텔보다 많아서 멀티테스킹과 인코딩같은 다중코어작업에서의 성능이 좋다.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6172200" y="4535170"/>
            <a:ext cx="5183505" cy="15709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같은 등급에서의 퍼포먼서가 인텔보다 떨어진다.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초기 출시에 버그가 많은 편이다.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5986145" y="1708785"/>
            <a:ext cx="5727700" cy="1921509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4560570" y="2426335"/>
            <a:ext cx="1407160" cy="643890"/>
          </a:xfrm>
          <a:prstGeom prst="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장점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5983605" y="4183380"/>
            <a:ext cx="5727700" cy="1921509"/>
          </a:xfrm>
          <a:prstGeom prst="roundRect"/>
          <a:noFill/>
          <a:ln w="5715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4560570" y="4826635"/>
            <a:ext cx="1407160" cy="643890"/>
          </a:xfrm>
          <a:prstGeom prst="rect"/>
          <a:noFill/>
          <a:ln w="76200" cap="flat" cmpd="sng">
            <a:solidFill>
              <a:srgbClr val="0611F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단점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394335" y="1423035"/>
            <a:ext cx="11659870" cy="4895850"/>
          </a:xfrm>
          <a:prstGeom prst="rect"/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/>
          </p:cNvSpPr>
          <p:nvPr>
            <p:ph type="title"/>
          </p:nvPr>
        </p:nvSpPr>
        <p:spPr>
          <a:xfrm rot="0">
            <a:off x="332105" y="9906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Intel vs Rayzen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35610" y="2220595"/>
            <a:ext cx="4254500" cy="2734945"/>
          </a:xfrm>
          <a:prstGeom prst="rect"/>
          <a:noFill/>
        </p:spPr>
      </p:pic>
      <p:pic>
        <p:nvPicPr>
          <p:cNvPr id="6" name="내용 개체 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041005" y="2219960"/>
            <a:ext cx="3823970" cy="2449195"/>
          </a:xfrm>
          <a:prstGeom prst="rect"/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4346575" y="2144395"/>
            <a:ext cx="3507105" cy="28613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가격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높음                     낮음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성능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&gt;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가성비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&lt;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2023110" y="5504180"/>
            <a:ext cx="8359140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자신의 상황을 고려해서 자신에게 적합한 것을 고르자!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394335" y="1423035"/>
            <a:ext cx="11659870" cy="4895850"/>
          </a:xfrm>
          <a:prstGeom prst="rect"/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/>
          </p:cNvSpPr>
          <p:nvPr>
            <p:ph type="obj" idx="3"/>
          </p:nvPr>
        </p:nvSpPr>
        <p:spPr>
          <a:xfrm>
            <a:off x="6172200" y="1885315"/>
            <a:ext cx="5290185" cy="47771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롬</a:t>
            </a: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과 함께 컴퓨터의 주 기억 장치로, 롬과는 달리 자유롭게 읽고 쓸 수 있다는 특징을 기억해야 한다. 컴퓨터는 CPU에서 이뤄진 연산을 메모리에 기록하며 또 읽어온다. 즉, 메모리가 없으면 컴퓨터는 동작하지 못한다.</a:t>
            </a: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당연히 램의 용량이 클수록 그 용량만큼 동시에 기록하고 연산하는 것이 가능하다는 것이며 고용량 램일수록 컴퓨터의 성능이 올라가고 가격이 비싸진다.</a:t>
            </a: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원래 4~5만원대 였던 가격이 2017년 10월에 가격이 </a:t>
            </a:r>
            <a:r>
              <a:rPr lang="en-US" altLang="ko-KR" sz="108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8GB DDR4기준으로 148290원 까지 폭등햇다가, 점차 낮아져서 2019년 3월 기준으로 다시 48,900원에서 50000원 아래로 떨어졌다.</a:t>
            </a: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86105" y="1885950"/>
            <a:ext cx="3526790" cy="4352290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 idx="4"/>
          </p:nvPr>
        </p:nvSpPr>
        <p:spPr>
          <a:xfrm>
            <a:off x="306705" y="48260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RAM은 무엇인가?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077210" y="2263775"/>
            <a:ext cx="601345" cy="2007234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409305" y="2005965"/>
            <a:ext cx="567690" cy="405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7955" y="3399790"/>
            <a:ext cx="4382135" cy="1362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/>
          </p:cNvSpPr>
          <p:nvPr>
            <p:ph type="obj" idx="4"/>
          </p:nvPr>
        </p:nvSpPr>
        <p:spPr>
          <a:xfrm>
            <a:off x="6172200" y="1885315"/>
            <a:ext cx="5290185" cy="47771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컴퓨터에는 CPU, 파워 서플라이, RAM, HDD등 수많은 부품이 들어 있다. 이러한 부품들을 하나로 연결해주는 회로를 가지고 있으며 밖으로 신호를 보낼 수 있는 출력 포트를 가지고 있는 부품이 필요한데 이 기능들을 가지고 있는 부품이 메인보드이다.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파워 서플라이만큼이나 돈을 아끼지 말아야 하는 부품으로, 어떻게 보면 파워 서플라이 이상으로 컴퓨터의 안정성을 좌우하는 부품이다.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인텔과 AMD의 칩셋이 달라서 같은 메인보드라도 CPU의 회사에 따라 제품이 다르다.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ü"/>
            </a:pPr>
            <a:r>
              <a:rPr lang="en-US" altLang="ko-KR" sz="1800" cap="none" dirty="0" smtClean="0" b="0" strike="noStrike">
                <a:solidFill>
                  <a:srgbClr val="373A3C"/>
                </a:solidFill>
                <a:latin typeface="맑은 고딕" charset="0"/>
                <a:ea typeface="맑은 고딕" charset="0"/>
              </a:rPr>
              <a:t>현재 일반적인 규격인 ATX규격이 기본이다. mATX는 ATX를 소형화 시킨 규격으로, 미니 타워나 슬림형 케이스에서도 사용할 수 있다. 최근 퍼포먼스급 메인보드도 mATX 규격이 차츰 등장하고 있다.</a:t>
            </a:r>
            <a:endParaRPr lang="ko-KR" altLang="en-US" sz="1800" cap="none" dirty="0" smtClean="0" b="0" strike="noStrike">
              <a:solidFill>
                <a:srgbClr val="373A3C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03325" y="1885950"/>
            <a:ext cx="3526790" cy="4352290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 idx="5"/>
          </p:nvPr>
        </p:nvSpPr>
        <p:spPr>
          <a:xfrm>
            <a:off x="349250" y="-3175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Part 1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메인보드는 무엇인가?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1139825" y="1740535"/>
            <a:ext cx="3738880" cy="4604385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8409305" y="2005965"/>
            <a:ext cx="567690" cy="405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0</Paragraphs>
  <Words>8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정재훈</dc:creator>
  <cp:lastModifiedBy>정재훈</cp:lastModifiedBy>
</cp:coreProperties>
</file>